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73" r:id="rId3"/>
    <p:sldId id="368" r:id="rId4"/>
    <p:sldId id="375" r:id="rId5"/>
    <p:sldId id="369" r:id="rId6"/>
    <p:sldId id="371" r:id="rId7"/>
    <p:sldId id="372" r:id="rId8"/>
    <p:sldId id="373" r:id="rId9"/>
    <p:sldId id="37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002D18-A5EF-4017-A16B-58B382580BFA}" v="16" dt="2025-05-01T18:43:26.6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136" y="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4FD18-0B41-4532-8366-360938302B9C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19617-5070-4DC9-A01E-1FCC00FEB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52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3966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9AEBF5-0804-909F-AE30-101BC1794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>
            <a:extLst>
              <a:ext uri="{FF2B5EF4-FFF2-40B4-BE49-F238E27FC236}">
                <a16:creationId xmlns:a16="http://schemas.microsoft.com/office/drawing/2014/main" id="{C8D5A532-03C0-707C-51AA-DF41564526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7232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9AEBF5-0804-909F-AE30-101BC1794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>
            <a:extLst>
              <a:ext uri="{FF2B5EF4-FFF2-40B4-BE49-F238E27FC236}">
                <a16:creationId xmlns:a16="http://schemas.microsoft.com/office/drawing/2014/main" id="{C8D5A532-03C0-707C-51AA-DF41564526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6167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DD2E0E-A5CB-5646-59B8-AF16C2F99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>
            <a:extLst>
              <a:ext uri="{FF2B5EF4-FFF2-40B4-BE49-F238E27FC236}">
                <a16:creationId xmlns:a16="http://schemas.microsoft.com/office/drawing/2014/main" id="{37267B0E-9AFA-930E-61D8-467B1AAB45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3053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EFEEEC-1EEB-FE25-A133-1B6746FEA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>
            <a:extLst>
              <a:ext uri="{FF2B5EF4-FFF2-40B4-BE49-F238E27FC236}">
                <a16:creationId xmlns:a16="http://schemas.microsoft.com/office/drawing/2014/main" id="{BC74A4BE-065B-B276-D607-AFC5D714EB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203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D19091-727B-EDAA-5530-1CF1A8DEFF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>
            <a:extLst>
              <a:ext uri="{FF2B5EF4-FFF2-40B4-BE49-F238E27FC236}">
                <a16:creationId xmlns:a16="http://schemas.microsoft.com/office/drawing/2014/main" id="{4918F619-32C9-5C04-E57F-167041544F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3165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27C33D-23DA-4FF6-73EF-414B2442F0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>
            <a:extLst>
              <a:ext uri="{FF2B5EF4-FFF2-40B4-BE49-F238E27FC236}">
                <a16:creationId xmlns:a16="http://schemas.microsoft.com/office/drawing/2014/main" id="{DE4F2AF4-CE02-E56A-3F35-C6C293B2FD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782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CAE476-BBE1-A9BE-C562-3074B968E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>
            <a:extLst>
              <a:ext uri="{FF2B5EF4-FFF2-40B4-BE49-F238E27FC236}">
                <a16:creationId xmlns:a16="http://schemas.microsoft.com/office/drawing/2014/main" id="{46128782-E1E0-4D02-8E16-4077E69F9E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124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5BFE6-0D15-4196-A8DB-C00BDAB4C98B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C934-CF01-457C-A55A-D0D85F15F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13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5BFE6-0D15-4196-A8DB-C00BDAB4C98B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C934-CF01-457C-A55A-D0D85F15F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34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5BFE6-0D15-4196-A8DB-C00BDAB4C98B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C934-CF01-457C-A55A-D0D85F15F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803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5BFE6-0D15-4196-A8DB-C00BDAB4C98B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C934-CF01-457C-A55A-D0D85F15F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18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5BFE6-0D15-4196-A8DB-C00BDAB4C98B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C934-CF01-457C-A55A-D0D85F15F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7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5BFE6-0D15-4196-A8DB-C00BDAB4C98B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C934-CF01-457C-A55A-D0D85F15F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68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5BFE6-0D15-4196-A8DB-C00BDAB4C98B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C934-CF01-457C-A55A-D0D85F15F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9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5BFE6-0D15-4196-A8DB-C00BDAB4C98B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C934-CF01-457C-A55A-D0D85F15F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26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5BFE6-0D15-4196-A8DB-C00BDAB4C98B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C934-CF01-457C-A55A-D0D85F15F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11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5BFE6-0D15-4196-A8DB-C00BDAB4C98B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C934-CF01-457C-A55A-D0D85F15F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51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5BFE6-0D15-4196-A8DB-C00BDAB4C98B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C934-CF01-457C-A55A-D0D85F15F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6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5BFE6-0D15-4196-A8DB-C00BDAB4C98B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AC934-CF01-457C-A55A-D0D85F15F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58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www.opt-osfns.org/osss/resources/OpenI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opt-osfns.org/osss/resources/OpenId" TargetMode="Externa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38244" y="1587635"/>
            <a:ext cx="1702594" cy="10387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/>
            <a:r>
              <a:rPr sz="2250" b="1" dirty="0">
                <a:solidFill>
                  <a:srgbClr val="003366"/>
                </a:solidFill>
                <a:latin typeface="Arial"/>
                <a:cs typeface="Arial"/>
              </a:rPr>
              <a:t>SPE</a:t>
            </a:r>
            <a:r>
              <a:rPr sz="2250" b="1" spc="4" dirty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2250" b="1" spc="-8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250" b="1" spc="4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250" b="1" dirty="0">
                <a:solidFill>
                  <a:srgbClr val="003366"/>
                </a:solidFill>
                <a:latin typeface="Arial"/>
                <a:cs typeface="Arial"/>
              </a:rPr>
              <a:t>L P</a:t>
            </a:r>
            <a:r>
              <a:rPr sz="2250" b="1" spc="4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250" b="1" spc="-8" dirty="0">
                <a:solidFill>
                  <a:srgbClr val="003366"/>
                </a:solidFill>
                <a:latin typeface="Arial"/>
                <a:cs typeface="Arial"/>
              </a:rPr>
              <a:t>OG</a:t>
            </a:r>
            <a:r>
              <a:rPr sz="2250" b="1" spc="4" dirty="0">
                <a:solidFill>
                  <a:srgbClr val="003366"/>
                </a:solidFill>
                <a:latin typeface="Arial"/>
                <a:cs typeface="Arial"/>
              </a:rPr>
              <a:t>RA</a:t>
            </a:r>
            <a:r>
              <a:rPr sz="2250" b="1" spc="-4" dirty="0">
                <a:solidFill>
                  <a:srgbClr val="003366"/>
                </a:solidFill>
                <a:latin typeface="Arial"/>
                <a:cs typeface="Arial"/>
              </a:rPr>
              <a:t>M</a:t>
            </a:r>
            <a:r>
              <a:rPr sz="2250" b="1" dirty="0">
                <a:solidFill>
                  <a:srgbClr val="003366"/>
                </a:solidFill>
                <a:latin typeface="Arial"/>
                <a:cs typeface="Arial"/>
              </a:rPr>
              <a:t>S SYSTEM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60495" y="6572250"/>
            <a:ext cx="5183505" cy="285750"/>
          </a:xfrm>
          <a:custGeom>
            <a:avLst/>
            <a:gdLst/>
            <a:ahLst/>
            <a:cxnLst/>
            <a:rect l="l" t="t" r="r" b="b"/>
            <a:pathLst>
              <a:path w="6911340" h="381000">
                <a:moveTo>
                  <a:pt x="0" y="381000"/>
                </a:moveTo>
                <a:lnTo>
                  <a:pt x="6911340" y="381000"/>
                </a:lnTo>
                <a:lnTo>
                  <a:pt x="691134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/>
          <p:nvPr/>
        </p:nvSpPr>
        <p:spPr>
          <a:xfrm>
            <a:off x="3653790" y="6572250"/>
            <a:ext cx="306705" cy="285750"/>
          </a:xfrm>
          <a:custGeom>
            <a:avLst/>
            <a:gdLst/>
            <a:ahLst/>
            <a:cxnLst/>
            <a:rect l="l" t="t" r="r" b="b"/>
            <a:pathLst>
              <a:path w="408939" h="381000">
                <a:moveTo>
                  <a:pt x="408431" y="0"/>
                </a:moveTo>
                <a:lnTo>
                  <a:pt x="0" y="381000"/>
                </a:lnTo>
                <a:lnTo>
                  <a:pt x="408431" y="381000"/>
                </a:lnTo>
                <a:lnTo>
                  <a:pt x="408431" y="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/>
          <p:nvPr/>
        </p:nvSpPr>
        <p:spPr>
          <a:xfrm>
            <a:off x="0" y="4397728"/>
            <a:ext cx="6426420" cy="193709"/>
          </a:xfrm>
          <a:custGeom>
            <a:avLst/>
            <a:gdLst/>
            <a:ahLst/>
            <a:cxnLst/>
            <a:rect l="l" t="t" r="r" b="b"/>
            <a:pathLst>
              <a:path w="5486400" h="304800">
                <a:moveTo>
                  <a:pt x="0" y="304800"/>
                </a:moveTo>
                <a:lnTo>
                  <a:pt x="5486400" y="304800"/>
                </a:lnTo>
                <a:lnTo>
                  <a:pt x="54864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6699CC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/>
          <p:nvPr/>
        </p:nvSpPr>
        <p:spPr>
          <a:xfrm>
            <a:off x="6163368" y="0"/>
            <a:ext cx="263052" cy="4397728"/>
          </a:xfrm>
          <a:custGeom>
            <a:avLst/>
            <a:gdLst/>
            <a:ahLst/>
            <a:cxnLst/>
            <a:rect l="l" t="t" r="r" b="b"/>
            <a:pathLst>
              <a:path w="304800" h="5486400">
                <a:moveTo>
                  <a:pt x="0" y="5486400"/>
                </a:moveTo>
                <a:lnTo>
                  <a:pt x="304800" y="5486400"/>
                </a:lnTo>
                <a:lnTo>
                  <a:pt x="304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699CC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 txBox="1"/>
          <p:nvPr/>
        </p:nvSpPr>
        <p:spPr>
          <a:xfrm>
            <a:off x="6438244" y="2682720"/>
            <a:ext cx="2331326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1785"/>
              </a:lnSpc>
            </a:pPr>
            <a:r>
              <a:rPr lang="en-US" i="1" spc="4" dirty="0">
                <a:solidFill>
                  <a:srgbClr val="003366"/>
                </a:solidFill>
                <a:latin typeface="Arial"/>
                <a:cs typeface="Arial"/>
              </a:rPr>
              <a:t>Password Reset for External Users</a:t>
            </a:r>
            <a:endParaRPr dirty="0">
              <a:latin typeface="Arial"/>
              <a:cs typeface="Arial"/>
            </a:endParaRPr>
          </a:p>
        </p:txBody>
      </p:sp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E66148AD-EF67-71D3-AA09-8EBCE7FBD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5" y="6150276"/>
            <a:ext cx="778669" cy="642938"/>
          </a:xfrm>
          <a:prstGeom prst="rect">
            <a:avLst/>
          </a:prstGeom>
        </p:spPr>
      </p:pic>
      <p:pic>
        <p:nvPicPr>
          <p:cNvPr id="10" name="Picture 9" descr="A child holding a plate of food&#10;&#10;Description automatically generated">
            <a:extLst>
              <a:ext uri="{FF2B5EF4-FFF2-40B4-BE49-F238E27FC236}">
                <a16:creationId xmlns:a16="http://schemas.microsoft.com/office/drawing/2014/main" id="{A429636D-488C-E640-93D5-BFF96C6F78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70"/>
            <a:ext cx="6191902" cy="4400598"/>
          </a:xfrm>
          <a:prstGeom prst="rect">
            <a:avLst/>
          </a:prstGeom>
        </p:spPr>
      </p:pic>
    </p:spTree>
  </p:cSld>
  <p:clrMapOvr>
    <a:masterClrMapping/>
  </p:clrMapOvr>
  <p:transition spd="med"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232660" y="6477000"/>
            <a:ext cx="6911340" cy="381000"/>
          </a:xfrm>
          <a:custGeom>
            <a:avLst/>
            <a:gdLst/>
            <a:ahLst/>
            <a:cxnLst/>
            <a:rect l="l" t="t" r="r" b="b"/>
            <a:pathLst>
              <a:path w="6911340" h="381000">
                <a:moveTo>
                  <a:pt x="0" y="381000"/>
                </a:moveTo>
                <a:lnTo>
                  <a:pt x="6911340" y="381000"/>
                </a:lnTo>
                <a:lnTo>
                  <a:pt x="691134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8800" y="6477000"/>
            <a:ext cx="408940" cy="381000"/>
          </a:xfrm>
          <a:custGeom>
            <a:avLst/>
            <a:gdLst/>
            <a:ahLst/>
            <a:cxnLst/>
            <a:rect l="l" t="t" r="r" b="b"/>
            <a:pathLst>
              <a:path w="408939" h="381000">
                <a:moveTo>
                  <a:pt x="408431" y="0"/>
                </a:moveTo>
                <a:lnTo>
                  <a:pt x="0" y="381000"/>
                </a:lnTo>
                <a:lnTo>
                  <a:pt x="408431" y="381000"/>
                </a:lnTo>
                <a:lnTo>
                  <a:pt x="408431" y="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0C0B00A4-ABA3-F99D-54D7-5D1137BBCF75}"/>
              </a:ext>
            </a:extLst>
          </p:cNvPr>
          <p:cNvSpPr txBox="1">
            <a:spLocks/>
          </p:cNvSpPr>
          <p:nvPr/>
        </p:nvSpPr>
        <p:spPr>
          <a:xfrm>
            <a:off x="347027" y="275710"/>
            <a:ext cx="8449944" cy="620810"/>
          </a:xfrm>
          <a:prstGeom prst="rect">
            <a:avLst/>
          </a:prstGeom>
        </p:spPr>
        <p:txBody>
          <a:bodyPr vert="horz" wrap="square" lIns="0" tIns="218566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4445"/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CBO</a:t>
            </a:r>
            <a:r>
              <a:rPr kumimoji="0" lang="en-US" sz="2600" b="1" i="0" u="none" strike="noStrike" kern="0" cap="none" spc="-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’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</a:t>
            </a:r>
            <a:r>
              <a:rPr kumimoji="0" lang="en-US" sz="2600" b="1" i="0" u="none" strike="noStrike" kern="0" cap="none" spc="-1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2600" b="1" i="0" u="none" strike="noStrike" kern="0" cap="none" spc="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Log</a:t>
            </a:r>
            <a:r>
              <a:rPr kumimoji="0" lang="en-US" sz="2600" b="1" i="0" u="none" strike="noStrike" kern="0" cap="none" spc="-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n</a:t>
            </a:r>
            <a:endParaRPr lang="en-US" sz="2600" kern="0" dirty="0">
              <a:solidFill>
                <a:sysClr val="windowText" lastClr="000000"/>
              </a:solidFill>
            </a:endParaRPr>
          </a:p>
        </p:txBody>
      </p:sp>
      <p:sp>
        <p:nvSpPr>
          <p:cNvPr id="21" name="object 6">
            <a:extLst>
              <a:ext uri="{FF2B5EF4-FFF2-40B4-BE49-F238E27FC236}">
                <a16:creationId xmlns:a16="http://schemas.microsoft.com/office/drawing/2014/main" id="{C72FE34B-0735-FB95-A6FC-52448304E118}"/>
              </a:ext>
            </a:extLst>
          </p:cNvPr>
          <p:cNvSpPr/>
          <p:nvPr/>
        </p:nvSpPr>
        <p:spPr>
          <a:xfrm rot="16200000">
            <a:off x="4494787" y="-4496813"/>
            <a:ext cx="154426" cy="9144000"/>
          </a:xfrm>
          <a:custGeom>
            <a:avLst/>
            <a:gdLst/>
            <a:ahLst/>
            <a:cxnLst/>
            <a:rect l="l" t="t" r="r" b="b"/>
            <a:pathLst>
              <a:path w="304800" h="5486400">
                <a:moveTo>
                  <a:pt x="0" y="5486400"/>
                </a:moveTo>
                <a:lnTo>
                  <a:pt x="304800" y="5486400"/>
                </a:lnTo>
                <a:lnTo>
                  <a:pt x="304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6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16">
            <a:extLst>
              <a:ext uri="{FF2B5EF4-FFF2-40B4-BE49-F238E27FC236}">
                <a16:creationId xmlns:a16="http://schemas.microsoft.com/office/drawing/2014/main" id="{E683BE24-6AEC-0CB9-976C-C66592F28FB8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42236" y="6586743"/>
            <a:ext cx="2216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pPr marL="25400">
                <a:lnSpc>
                  <a:spcPct val="100000"/>
                </a:lnSpc>
              </a:pPr>
              <a:t>2</a:t>
            </a:fld>
            <a:endParaRPr dirty="0"/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B740993C-5688-E431-B3EB-630EF63842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4" y="6130718"/>
            <a:ext cx="838771" cy="6925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9150CA-5F1A-0756-BC66-67D81E12151F}"/>
              </a:ext>
            </a:extLst>
          </p:cNvPr>
          <p:cNvSpPr txBox="1"/>
          <p:nvPr/>
        </p:nvSpPr>
        <p:spPr>
          <a:xfrm>
            <a:off x="652374" y="1892337"/>
            <a:ext cx="78392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The Special Programs System has been updated with DOE Single Sign-On as part of DIIT Access &amp; Authorization (A&amp;A) Modernization initiative. Now you are able to access The Special Programs System by using the newly issued DOE credentials.</a:t>
            </a:r>
          </a:p>
          <a:p>
            <a:endParaRPr lang="en-US" dirty="0"/>
          </a:p>
          <a:p>
            <a:r>
              <a:rPr lang="en-US" dirty="0"/>
              <a:t>After your login credentials are established, and you need to update your password, please follow the helpful steps here outlined. </a:t>
            </a:r>
          </a:p>
        </p:txBody>
      </p:sp>
    </p:spTree>
    <p:extLst>
      <p:ext uri="{BB962C8B-B14F-4D97-AF65-F5344CB8AC3E}">
        <p14:creationId xmlns:p14="http://schemas.microsoft.com/office/powerpoint/2010/main" val="2483274209"/>
      </p:ext>
    </p:extLst>
  </p:cSld>
  <p:clrMapOvr>
    <a:masterClrMapping/>
  </p:clrMapOvr>
  <p:transition spd="med">
    <p:blind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E79034-80C3-D809-1CC5-332118DA8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7CBB76B0-5AF7-E1D0-40BA-CDB48967DE0E}"/>
              </a:ext>
            </a:extLst>
          </p:cNvPr>
          <p:cNvSpPr/>
          <p:nvPr/>
        </p:nvSpPr>
        <p:spPr>
          <a:xfrm>
            <a:off x="2232660" y="6477000"/>
            <a:ext cx="6911340" cy="381000"/>
          </a:xfrm>
          <a:custGeom>
            <a:avLst/>
            <a:gdLst/>
            <a:ahLst/>
            <a:cxnLst/>
            <a:rect l="l" t="t" r="r" b="b"/>
            <a:pathLst>
              <a:path w="6911340" h="381000">
                <a:moveTo>
                  <a:pt x="0" y="381000"/>
                </a:moveTo>
                <a:lnTo>
                  <a:pt x="6911340" y="381000"/>
                </a:lnTo>
                <a:lnTo>
                  <a:pt x="691134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4F81F00F-C6C2-1EE2-2EC4-63CE4A69D8A8}"/>
              </a:ext>
            </a:extLst>
          </p:cNvPr>
          <p:cNvSpPr/>
          <p:nvPr/>
        </p:nvSpPr>
        <p:spPr>
          <a:xfrm>
            <a:off x="1828800" y="6477000"/>
            <a:ext cx="408940" cy="381000"/>
          </a:xfrm>
          <a:custGeom>
            <a:avLst/>
            <a:gdLst/>
            <a:ahLst/>
            <a:cxnLst/>
            <a:rect l="l" t="t" r="r" b="b"/>
            <a:pathLst>
              <a:path w="408939" h="381000">
                <a:moveTo>
                  <a:pt x="408431" y="0"/>
                </a:moveTo>
                <a:lnTo>
                  <a:pt x="0" y="381000"/>
                </a:lnTo>
                <a:lnTo>
                  <a:pt x="408431" y="381000"/>
                </a:lnTo>
                <a:lnTo>
                  <a:pt x="408431" y="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1DAE6D4E-DE75-1CF3-3C83-A284D91F4795}"/>
              </a:ext>
            </a:extLst>
          </p:cNvPr>
          <p:cNvSpPr txBox="1">
            <a:spLocks/>
          </p:cNvSpPr>
          <p:nvPr/>
        </p:nvSpPr>
        <p:spPr>
          <a:xfrm>
            <a:off x="347027" y="275710"/>
            <a:ext cx="8449944" cy="620810"/>
          </a:xfrm>
          <a:prstGeom prst="rect">
            <a:avLst/>
          </a:prstGeom>
        </p:spPr>
        <p:txBody>
          <a:bodyPr vert="horz" wrap="square" lIns="0" tIns="218566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4445"/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CBO</a:t>
            </a:r>
            <a:r>
              <a:rPr kumimoji="0" lang="en-US" sz="2600" b="1" i="0" u="none" strike="noStrike" kern="0" cap="none" spc="-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’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</a:t>
            </a:r>
            <a:r>
              <a:rPr kumimoji="0" lang="en-US" sz="2600" b="1" i="0" u="none" strike="noStrike" kern="0" cap="none" spc="-1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2600" b="1" i="0" u="none" strike="noStrike" kern="0" cap="none" spc="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Password Reset</a:t>
            </a:r>
            <a:endParaRPr lang="en-US" sz="2600" kern="0" dirty="0">
              <a:solidFill>
                <a:sysClr val="windowText" lastClr="000000"/>
              </a:solidFill>
            </a:endParaRPr>
          </a:p>
        </p:txBody>
      </p:sp>
      <p:sp>
        <p:nvSpPr>
          <p:cNvPr id="21" name="object 6">
            <a:extLst>
              <a:ext uri="{FF2B5EF4-FFF2-40B4-BE49-F238E27FC236}">
                <a16:creationId xmlns:a16="http://schemas.microsoft.com/office/drawing/2014/main" id="{E560642F-4F49-7151-A14F-AC8E090E5613}"/>
              </a:ext>
            </a:extLst>
          </p:cNvPr>
          <p:cNvSpPr/>
          <p:nvPr/>
        </p:nvSpPr>
        <p:spPr>
          <a:xfrm rot="16200000">
            <a:off x="4494787" y="-4496813"/>
            <a:ext cx="154426" cy="9144000"/>
          </a:xfrm>
          <a:custGeom>
            <a:avLst/>
            <a:gdLst/>
            <a:ahLst/>
            <a:cxnLst/>
            <a:rect l="l" t="t" r="r" b="b"/>
            <a:pathLst>
              <a:path w="304800" h="5486400">
                <a:moveTo>
                  <a:pt x="0" y="5486400"/>
                </a:moveTo>
                <a:lnTo>
                  <a:pt x="304800" y="5486400"/>
                </a:lnTo>
                <a:lnTo>
                  <a:pt x="304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6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16">
            <a:extLst>
              <a:ext uri="{FF2B5EF4-FFF2-40B4-BE49-F238E27FC236}">
                <a16:creationId xmlns:a16="http://schemas.microsoft.com/office/drawing/2014/main" id="{635E04DA-7525-FA04-DDA9-AFD2469D473C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42236" y="6586743"/>
            <a:ext cx="2216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pPr marL="25400">
                <a:lnSpc>
                  <a:spcPct val="100000"/>
                </a:lnSpc>
              </a:pPr>
              <a:t>3</a:t>
            </a:fld>
            <a:endParaRPr dirty="0"/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69B1FDE4-AFE7-6A06-5CBA-5464ACF752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4" y="6130718"/>
            <a:ext cx="838771" cy="6925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7E3B18-8950-2495-E592-EBDF43030B39}"/>
              </a:ext>
            </a:extLst>
          </p:cNvPr>
          <p:cNvSpPr txBox="1"/>
          <p:nvPr/>
        </p:nvSpPr>
        <p:spPr>
          <a:xfrm>
            <a:off x="476907" y="1078834"/>
            <a:ext cx="81901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https://www.opt-osfns.org/osss/resources/OpenId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Click on link to reach login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Enter your DOE external account/email address and click on Sign In tab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6716" t="15474" r="4329" b="24826"/>
          <a:stretch/>
        </p:blipFill>
        <p:spPr>
          <a:xfrm>
            <a:off x="942515" y="2461477"/>
            <a:ext cx="7258968" cy="274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55971"/>
      </p:ext>
    </p:extLst>
  </p:cSld>
  <p:clrMapOvr>
    <a:masterClrMapping/>
  </p:clrMapOvr>
  <p:transition spd="med">
    <p:blind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E79034-80C3-D809-1CC5-332118DA8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7CBB76B0-5AF7-E1D0-40BA-CDB48967DE0E}"/>
              </a:ext>
            </a:extLst>
          </p:cNvPr>
          <p:cNvSpPr/>
          <p:nvPr/>
        </p:nvSpPr>
        <p:spPr>
          <a:xfrm>
            <a:off x="2232660" y="6477000"/>
            <a:ext cx="6911340" cy="381000"/>
          </a:xfrm>
          <a:custGeom>
            <a:avLst/>
            <a:gdLst/>
            <a:ahLst/>
            <a:cxnLst/>
            <a:rect l="l" t="t" r="r" b="b"/>
            <a:pathLst>
              <a:path w="6911340" h="381000">
                <a:moveTo>
                  <a:pt x="0" y="381000"/>
                </a:moveTo>
                <a:lnTo>
                  <a:pt x="6911340" y="381000"/>
                </a:lnTo>
                <a:lnTo>
                  <a:pt x="691134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4F81F00F-C6C2-1EE2-2EC4-63CE4A69D8A8}"/>
              </a:ext>
            </a:extLst>
          </p:cNvPr>
          <p:cNvSpPr/>
          <p:nvPr/>
        </p:nvSpPr>
        <p:spPr>
          <a:xfrm>
            <a:off x="1828800" y="6477000"/>
            <a:ext cx="408940" cy="381000"/>
          </a:xfrm>
          <a:custGeom>
            <a:avLst/>
            <a:gdLst/>
            <a:ahLst/>
            <a:cxnLst/>
            <a:rect l="l" t="t" r="r" b="b"/>
            <a:pathLst>
              <a:path w="408939" h="381000">
                <a:moveTo>
                  <a:pt x="408431" y="0"/>
                </a:moveTo>
                <a:lnTo>
                  <a:pt x="0" y="381000"/>
                </a:lnTo>
                <a:lnTo>
                  <a:pt x="408431" y="381000"/>
                </a:lnTo>
                <a:lnTo>
                  <a:pt x="408431" y="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1DAE6D4E-DE75-1CF3-3C83-A284D91F4795}"/>
              </a:ext>
            </a:extLst>
          </p:cNvPr>
          <p:cNvSpPr txBox="1">
            <a:spLocks/>
          </p:cNvSpPr>
          <p:nvPr/>
        </p:nvSpPr>
        <p:spPr>
          <a:xfrm>
            <a:off x="347027" y="275710"/>
            <a:ext cx="8449944" cy="620810"/>
          </a:xfrm>
          <a:prstGeom prst="rect">
            <a:avLst/>
          </a:prstGeom>
        </p:spPr>
        <p:txBody>
          <a:bodyPr vert="horz" wrap="square" lIns="0" tIns="218566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4445"/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CBO</a:t>
            </a:r>
            <a:r>
              <a:rPr kumimoji="0" lang="en-US" sz="2600" b="1" i="0" u="none" strike="noStrike" kern="0" cap="none" spc="-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’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</a:t>
            </a:r>
            <a:r>
              <a:rPr kumimoji="0" lang="en-US" sz="2600" b="1" i="0" u="none" strike="noStrike" kern="0" cap="none" spc="-1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2600" b="1" i="0" u="none" strike="noStrike" kern="0" cap="none" spc="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Password Reset</a:t>
            </a:r>
            <a:endParaRPr lang="en-US" sz="2600" kern="0" dirty="0">
              <a:solidFill>
                <a:sysClr val="windowText" lastClr="000000"/>
              </a:solidFill>
            </a:endParaRPr>
          </a:p>
        </p:txBody>
      </p:sp>
      <p:sp>
        <p:nvSpPr>
          <p:cNvPr id="21" name="object 6">
            <a:extLst>
              <a:ext uri="{FF2B5EF4-FFF2-40B4-BE49-F238E27FC236}">
                <a16:creationId xmlns:a16="http://schemas.microsoft.com/office/drawing/2014/main" id="{E560642F-4F49-7151-A14F-AC8E090E5613}"/>
              </a:ext>
            </a:extLst>
          </p:cNvPr>
          <p:cNvSpPr/>
          <p:nvPr/>
        </p:nvSpPr>
        <p:spPr>
          <a:xfrm rot="16200000">
            <a:off x="4494787" y="-4496813"/>
            <a:ext cx="154426" cy="9144000"/>
          </a:xfrm>
          <a:custGeom>
            <a:avLst/>
            <a:gdLst/>
            <a:ahLst/>
            <a:cxnLst/>
            <a:rect l="l" t="t" r="r" b="b"/>
            <a:pathLst>
              <a:path w="304800" h="5486400">
                <a:moveTo>
                  <a:pt x="0" y="5486400"/>
                </a:moveTo>
                <a:lnTo>
                  <a:pt x="304800" y="5486400"/>
                </a:lnTo>
                <a:lnTo>
                  <a:pt x="304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6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16">
            <a:extLst>
              <a:ext uri="{FF2B5EF4-FFF2-40B4-BE49-F238E27FC236}">
                <a16:creationId xmlns:a16="http://schemas.microsoft.com/office/drawing/2014/main" id="{635E04DA-7525-FA04-DDA9-AFD2469D473C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8742236" y="6586743"/>
            <a:ext cx="2216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pPr marL="25400">
                <a:lnSpc>
                  <a:spcPct val="100000"/>
                </a:lnSpc>
              </a:pPr>
              <a:t>4</a:t>
            </a:fld>
            <a:endParaRPr dirty="0"/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69B1FDE4-AFE7-6A06-5CBA-5464ACF752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4" y="6130718"/>
            <a:ext cx="838771" cy="6925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7E3B18-8950-2495-E592-EBDF43030B39}"/>
              </a:ext>
            </a:extLst>
          </p:cNvPr>
          <p:cNvSpPr txBox="1"/>
          <p:nvPr/>
        </p:nvSpPr>
        <p:spPr>
          <a:xfrm>
            <a:off x="476907" y="1078834"/>
            <a:ext cx="81901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Do not enter password on this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Click on Password and Profile Management just below Sign In tab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4352" t="12222" r="4167" b="5967"/>
          <a:stretch/>
        </p:blipFill>
        <p:spPr>
          <a:xfrm>
            <a:off x="774644" y="2184478"/>
            <a:ext cx="7294186" cy="366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734533"/>
      </p:ext>
    </p:extLst>
  </p:cSld>
  <p:clrMapOvr>
    <a:masterClrMapping/>
  </p:clrMapOvr>
  <p:transition spd="med">
    <p:blind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88903B-9ABD-968D-3B01-F61264160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FEBFC8A5-F3EC-E6F8-DB3E-BD43DAE62733}"/>
              </a:ext>
            </a:extLst>
          </p:cNvPr>
          <p:cNvSpPr/>
          <p:nvPr/>
        </p:nvSpPr>
        <p:spPr>
          <a:xfrm>
            <a:off x="2232660" y="6477000"/>
            <a:ext cx="6911340" cy="381000"/>
          </a:xfrm>
          <a:custGeom>
            <a:avLst/>
            <a:gdLst/>
            <a:ahLst/>
            <a:cxnLst/>
            <a:rect l="l" t="t" r="r" b="b"/>
            <a:pathLst>
              <a:path w="6911340" h="381000">
                <a:moveTo>
                  <a:pt x="0" y="381000"/>
                </a:moveTo>
                <a:lnTo>
                  <a:pt x="6911340" y="381000"/>
                </a:lnTo>
                <a:lnTo>
                  <a:pt x="691134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24E461A5-5B79-DCDF-F4A8-8B5945D578CB}"/>
              </a:ext>
            </a:extLst>
          </p:cNvPr>
          <p:cNvSpPr/>
          <p:nvPr/>
        </p:nvSpPr>
        <p:spPr>
          <a:xfrm>
            <a:off x="1828800" y="6477000"/>
            <a:ext cx="408940" cy="381000"/>
          </a:xfrm>
          <a:custGeom>
            <a:avLst/>
            <a:gdLst/>
            <a:ahLst/>
            <a:cxnLst/>
            <a:rect l="l" t="t" r="r" b="b"/>
            <a:pathLst>
              <a:path w="408939" h="381000">
                <a:moveTo>
                  <a:pt x="408431" y="0"/>
                </a:moveTo>
                <a:lnTo>
                  <a:pt x="0" y="381000"/>
                </a:lnTo>
                <a:lnTo>
                  <a:pt x="408431" y="381000"/>
                </a:lnTo>
                <a:lnTo>
                  <a:pt x="408431" y="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AAB1A300-A4FF-5291-E725-F46DE99452A8}"/>
              </a:ext>
            </a:extLst>
          </p:cNvPr>
          <p:cNvSpPr txBox="1">
            <a:spLocks/>
          </p:cNvSpPr>
          <p:nvPr/>
        </p:nvSpPr>
        <p:spPr>
          <a:xfrm>
            <a:off x="347027" y="275710"/>
            <a:ext cx="8449944" cy="620810"/>
          </a:xfrm>
          <a:prstGeom prst="rect">
            <a:avLst/>
          </a:prstGeom>
        </p:spPr>
        <p:txBody>
          <a:bodyPr vert="horz" wrap="square" lIns="0" tIns="218566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4445"/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CBO</a:t>
            </a:r>
            <a:r>
              <a:rPr kumimoji="0" lang="en-US" sz="2600" b="1" i="0" u="none" strike="noStrike" kern="0" cap="none" spc="-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’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</a:t>
            </a:r>
            <a:r>
              <a:rPr kumimoji="0" lang="en-US" sz="2600" b="1" i="0" u="none" strike="noStrike" kern="0" cap="none" spc="-1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2600" b="1" i="0" u="none" strike="noStrike" kern="0" cap="none" spc="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Password Reset</a:t>
            </a:r>
            <a:endParaRPr lang="en-US" sz="2600" kern="0" dirty="0">
              <a:solidFill>
                <a:sysClr val="windowText" lastClr="000000"/>
              </a:solidFill>
            </a:endParaRPr>
          </a:p>
        </p:txBody>
      </p:sp>
      <p:sp>
        <p:nvSpPr>
          <p:cNvPr id="21" name="object 6">
            <a:extLst>
              <a:ext uri="{FF2B5EF4-FFF2-40B4-BE49-F238E27FC236}">
                <a16:creationId xmlns:a16="http://schemas.microsoft.com/office/drawing/2014/main" id="{3C5938C6-7F73-8E6E-650F-2B82AE9B49F1}"/>
              </a:ext>
            </a:extLst>
          </p:cNvPr>
          <p:cNvSpPr/>
          <p:nvPr/>
        </p:nvSpPr>
        <p:spPr>
          <a:xfrm rot="16200000">
            <a:off x="4494787" y="-4496813"/>
            <a:ext cx="154426" cy="9144000"/>
          </a:xfrm>
          <a:custGeom>
            <a:avLst/>
            <a:gdLst/>
            <a:ahLst/>
            <a:cxnLst/>
            <a:rect l="l" t="t" r="r" b="b"/>
            <a:pathLst>
              <a:path w="304800" h="5486400">
                <a:moveTo>
                  <a:pt x="0" y="5486400"/>
                </a:moveTo>
                <a:lnTo>
                  <a:pt x="304800" y="5486400"/>
                </a:lnTo>
                <a:lnTo>
                  <a:pt x="304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6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16">
            <a:extLst>
              <a:ext uri="{FF2B5EF4-FFF2-40B4-BE49-F238E27FC236}">
                <a16:creationId xmlns:a16="http://schemas.microsoft.com/office/drawing/2014/main" id="{74DD96E2-FFEF-15BB-984F-A41AA927F224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42236" y="6586743"/>
            <a:ext cx="2216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pPr marL="25400">
                <a:lnSpc>
                  <a:spcPct val="100000"/>
                </a:lnSpc>
              </a:pPr>
              <a:t>5</a:t>
            </a:fld>
            <a:endParaRPr dirty="0"/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DFB95EF0-C305-3608-8363-17BCA4E3A1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4" y="6130718"/>
            <a:ext cx="838771" cy="6925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E843D9-63A9-410A-4C43-ADCF9E169F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9157" y="2021793"/>
            <a:ext cx="5139559" cy="34682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26A815-7AB7-0E36-5B0B-59F4257F0A6A}"/>
              </a:ext>
            </a:extLst>
          </p:cNvPr>
          <p:cNvSpPr txBox="1"/>
          <p:nvPr/>
        </p:nvSpPr>
        <p:spPr>
          <a:xfrm>
            <a:off x="606973" y="960196"/>
            <a:ext cx="7173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 the Password &amp; Profile Management screen select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External Users  Forgot Password?</a:t>
            </a:r>
          </a:p>
        </p:txBody>
      </p:sp>
    </p:spTree>
    <p:extLst>
      <p:ext uri="{BB962C8B-B14F-4D97-AF65-F5344CB8AC3E}">
        <p14:creationId xmlns:p14="http://schemas.microsoft.com/office/powerpoint/2010/main" val="4140925627"/>
      </p:ext>
    </p:extLst>
  </p:cSld>
  <p:clrMapOvr>
    <a:masterClrMapping/>
  </p:clrMapOvr>
  <p:transition spd="med">
    <p:blind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E0DF1B-126A-EFBA-579F-170DF7528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93D34841-67DE-26CF-91A8-BA34A3B507B6}"/>
              </a:ext>
            </a:extLst>
          </p:cNvPr>
          <p:cNvSpPr/>
          <p:nvPr/>
        </p:nvSpPr>
        <p:spPr>
          <a:xfrm>
            <a:off x="2232660" y="6477000"/>
            <a:ext cx="6911340" cy="381000"/>
          </a:xfrm>
          <a:custGeom>
            <a:avLst/>
            <a:gdLst/>
            <a:ahLst/>
            <a:cxnLst/>
            <a:rect l="l" t="t" r="r" b="b"/>
            <a:pathLst>
              <a:path w="6911340" h="381000">
                <a:moveTo>
                  <a:pt x="0" y="381000"/>
                </a:moveTo>
                <a:lnTo>
                  <a:pt x="6911340" y="381000"/>
                </a:lnTo>
                <a:lnTo>
                  <a:pt x="691134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8FE35347-CA8F-5C60-9A35-7616ED76B817}"/>
              </a:ext>
            </a:extLst>
          </p:cNvPr>
          <p:cNvSpPr/>
          <p:nvPr/>
        </p:nvSpPr>
        <p:spPr>
          <a:xfrm>
            <a:off x="1828800" y="6477000"/>
            <a:ext cx="408940" cy="381000"/>
          </a:xfrm>
          <a:custGeom>
            <a:avLst/>
            <a:gdLst/>
            <a:ahLst/>
            <a:cxnLst/>
            <a:rect l="l" t="t" r="r" b="b"/>
            <a:pathLst>
              <a:path w="408939" h="381000">
                <a:moveTo>
                  <a:pt x="408431" y="0"/>
                </a:moveTo>
                <a:lnTo>
                  <a:pt x="0" y="381000"/>
                </a:lnTo>
                <a:lnTo>
                  <a:pt x="408431" y="381000"/>
                </a:lnTo>
                <a:lnTo>
                  <a:pt x="408431" y="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F04BDF7C-FE49-87E1-80D2-5F2CAC681071}"/>
              </a:ext>
            </a:extLst>
          </p:cNvPr>
          <p:cNvSpPr txBox="1">
            <a:spLocks/>
          </p:cNvSpPr>
          <p:nvPr/>
        </p:nvSpPr>
        <p:spPr>
          <a:xfrm>
            <a:off x="347027" y="275710"/>
            <a:ext cx="8449944" cy="620810"/>
          </a:xfrm>
          <a:prstGeom prst="rect">
            <a:avLst/>
          </a:prstGeom>
        </p:spPr>
        <p:txBody>
          <a:bodyPr vert="horz" wrap="square" lIns="0" tIns="218566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4445"/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CBO</a:t>
            </a:r>
            <a:r>
              <a:rPr kumimoji="0" lang="en-US" sz="2600" b="1" i="0" u="none" strike="noStrike" kern="0" cap="none" spc="-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’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</a:t>
            </a:r>
            <a:r>
              <a:rPr kumimoji="0" lang="en-US" sz="2600" b="1" i="0" u="none" strike="noStrike" kern="0" cap="none" spc="-1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2600" b="1" i="0" u="none" strike="noStrike" kern="0" cap="none" spc="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Password Reset</a:t>
            </a:r>
            <a:endParaRPr lang="en-US" sz="2600" kern="0" dirty="0">
              <a:solidFill>
                <a:sysClr val="windowText" lastClr="000000"/>
              </a:solidFill>
            </a:endParaRPr>
          </a:p>
        </p:txBody>
      </p:sp>
      <p:sp>
        <p:nvSpPr>
          <p:cNvPr id="21" name="object 6">
            <a:extLst>
              <a:ext uri="{FF2B5EF4-FFF2-40B4-BE49-F238E27FC236}">
                <a16:creationId xmlns:a16="http://schemas.microsoft.com/office/drawing/2014/main" id="{266D1C8E-B38E-4D0C-EEF6-76DA2776246E}"/>
              </a:ext>
            </a:extLst>
          </p:cNvPr>
          <p:cNvSpPr/>
          <p:nvPr/>
        </p:nvSpPr>
        <p:spPr>
          <a:xfrm rot="16200000">
            <a:off x="4494787" y="-4496813"/>
            <a:ext cx="154426" cy="9144000"/>
          </a:xfrm>
          <a:custGeom>
            <a:avLst/>
            <a:gdLst/>
            <a:ahLst/>
            <a:cxnLst/>
            <a:rect l="l" t="t" r="r" b="b"/>
            <a:pathLst>
              <a:path w="304800" h="5486400">
                <a:moveTo>
                  <a:pt x="0" y="5486400"/>
                </a:moveTo>
                <a:lnTo>
                  <a:pt x="304800" y="5486400"/>
                </a:lnTo>
                <a:lnTo>
                  <a:pt x="304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6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16">
            <a:extLst>
              <a:ext uri="{FF2B5EF4-FFF2-40B4-BE49-F238E27FC236}">
                <a16:creationId xmlns:a16="http://schemas.microsoft.com/office/drawing/2014/main" id="{46030927-BBB5-62B0-04BF-D8C82765E78E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42236" y="6586743"/>
            <a:ext cx="2216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pPr marL="25400">
                <a:lnSpc>
                  <a:spcPct val="100000"/>
                </a:lnSpc>
              </a:pPr>
              <a:t>6</a:t>
            </a:fld>
            <a:endParaRPr dirty="0"/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2DCC496E-2D63-2E90-CF87-FFD7C0327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4" y="6130718"/>
            <a:ext cx="838771" cy="6925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7BDF9C-35A8-E599-7ACD-DE91877FB04E}"/>
              </a:ext>
            </a:extLst>
          </p:cNvPr>
          <p:cNvSpPr txBox="1"/>
          <p:nvPr/>
        </p:nvSpPr>
        <p:spPr>
          <a:xfrm>
            <a:off x="606973" y="960196"/>
            <a:ext cx="71733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In the External Users Reset Password screen read and follow instructions.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Provide your newly assigned DOE user ID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Provide the email address associated with your account as submitted on your Organization profile.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Check the 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</a:rPr>
              <a:t>I’m not a robot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box and follow the prompts to select the images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Click on Reset Password Tab</a:t>
            </a:r>
          </a:p>
        </p:txBody>
      </p:sp>
      <p:pic>
        <p:nvPicPr>
          <p:cNvPr id="7" name="Picture 6" descr="A screenshot of a login page&#10;&#10;AI-generated content may be incorrect.">
            <a:extLst>
              <a:ext uri="{FF2B5EF4-FFF2-40B4-BE49-F238E27FC236}">
                <a16:creationId xmlns:a16="http://schemas.microsoft.com/office/drawing/2014/main" id="{FB7EBD4E-DAF4-2117-06D4-71DF79FAF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297" y="2617180"/>
            <a:ext cx="7215970" cy="346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584335"/>
      </p:ext>
    </p:extLst>
  </p:cSld>
  <p:clrMapOvr>
    <a:masterClrMapping/>
  </p:clrMapOvr>
  <p:transition spd="med">
    <p:blind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0A149-ACE5-83DF-E1D8-2C8098CA1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7544F9C-5F54-F18C-688B-586F930807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309" y="3735627"/>
            <a:ext cx="5978817" cy="28466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53386069-90CF-5A19-C2AF-DAEC1FFE7FF7}"/>
              </a:ext>
            </a:extLst>
          </p:cNvPr>
          <p:cNvSpPr/>
          <p:nvPr/>
        </p:nvSpPr>
        <p:spPr>
          <a:xfrm>
            <a:off x="2232660" y="6477000"/>
            <a:ext cx="6911340" cy="381000"/>
          </a:xfrm>
          <a:custGeom>
            <a:avLst/>
            <a:gdLst/>
            <a:ahLst/>
            <a:cxnLst/>
            <a:rect l="l" t="t" r="r" b="b"/>
            <a:pathLst>
              <a:path w="6911340" h="381000">
                <a:moveTo>
                  <a:pt x="0" y="381000"/>
                </a:moveTo>
                <a:lnTo>
                  <a:pt x="6911340" y="381000"/>
                </a:lnTo>
                <a:lnTo>
                  <a:pt x="691134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BD83DD98-F137-4290-A2E9-0A69A7FFAF03}"/>
              </a:ext>
            </a:extLst>
          </p:cNvPr>
          <p:cNvSpPr/>
          <p:nvPr/>
        </p:nvSpPr>
        <p:spPr>
          <a:xfrm>
            <a:off x="1828800" y="6477000"/>
            <a:ext cx="408940" cy="381000"/>
          </a:xfrm>
          <a:custGeom>
            <a:avLst/>
            <a:gdLst/>
            <a:ahLst/>
            <a:cxnLst/>
            <a:rect l="l" t="t" r="r" b="b"/>
            <a:pathLst>
              <a:path w="408939" h="381000">
                <a:moveTo>
                  <a:pt x="408431" y="0"/>
                </a:moveTo>
                <a:lnTo>
                  <a:pt x="0" y="381000"/>
                </a:lnTo>
                <a:lnTo>
                  <a:pt x="408431" y="381000"/>
                </a:lnTo>
                <a:lnTo>
                  <a:pt x="408431" y="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02BD33F6-DFAA-CB9D-7D80-489BD16C9057}"/>
              </a:ext>
            </a:extLst>
          </p:cNvPr>
          <p:cNvSpPr txBox="1">
            <a:spLocks/>
          </p:cNvSpPr>
          <p:nvPr/>
        </p:nvSpPr>
        <p:spPr>
          <a:xfrm>
            <a:off x="347027" y="275710"/>
            <a:ext cx="8449944" cy="620810"/>
          </a:xfrm>
          <a:prstGeom prst="rect">
            <a:avLst/>
          </a:prstGeom>
        </p:spPr>
        <p:txBody>
          <a:bodyPr vert="horz" wrap="square" lIns="0" tIns="218566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4445"/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CBO</a:t>
            </a:r>
            <a:r>
              <a:rPr kumimoji="0" lang="en-US" sz="2600" b="1" i="0" u="none" strike="noStrike" kern="0" cap="none" spc="-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’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</a:t>
            </a:r>
            <a:r>
              <a:rPr kumimoji="0" lang="en-US" sz="2600" b="1" i="0" u="none" strike="noStrike" kern="0" cap="none" spc="-1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2600" b="1" i="0" u="none" strike="noStrike" kern="0" cap="none" spc="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Password Reset</a:t>
            </a:r>
            <a:endParaRPr lang="en-US" sz="2600" kern="0" dirty="0">
              <a:solidFill>
                <a:sysClr val="windowText" lastClr="000000"/>
              </a:solidFill>
            </a:endParaRPr>
          </a:p>
        </p:txBody>
      </p:sp>
      <p:sp>
        <p:nvSpPr>
          <p:cNvPr id="21" name="object 6">
            <a:extLst>
              <a:ext uri="{FF2B5EF4-FFF2-40B4-BE49-F238E27FC236}">
                <a16:creationId xmlns:a16="http://schemas.microsoft.com/office/drawing/2014/main" id="{F6D1D80A-08DA-5A17-90A3-48183466960A}"/>
              </a:ext>
            </a:extLst>
          </p:cNvPr>
          <p:cNvSpPr/>
          <p:nvPr/>
        </p:nvSpPr>
        <p:spPr>
          <a:xfrm rot="16200000">
            <a:off x="4494787" y="-4496813"/>
            <a:ext cx="154426" cy="9144000"/>
          </a:xfrm>
          <a:custGeom>
            <a:avLst/>
            <a:gdLst/>
            <a:ahLst/>
            <a:cxnLst/>
            <a:rect l="l" t="t" r="r" b="b"/>
            <a:pathLst>
              <a:path w="304800" h="5486400">
                <a:moveTo>
                  <a:pt x="0" y="5486400"/>
                </a:moveTo>
                <a:lnTo>
                  <a:pt x="304800" y="5486400"/>
                </a:lnTo>
                <a:lnTo>
                  <a:pt x="304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6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16">
            <a:extLst>
              <a:ext uri="{FF2B5EF4-FFF2-40B4-BE49-F238E27FC236}">
                <a16:creationId xmlns:a16="http://schemas.microsoft.com/office/drawing/2014/main" id="{6A20157F-CA90-6016-7750-B23499469422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42236" y="6586743"/>
            <a:ext cx="2216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pPr marL="25400">
                <a:lnSpc>
                  <a:spcPct val="100000"/>
                </a:lnSpc>
              </a:pPr>
              <a:t>7</a:t>
            </a:fld>
            <a:endParaRPr dirty="0"/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126318F4-67A9-331D-77E1-2E9408515E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4" y="6130718"/>
            <a:ext cx="838771" cy="6925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25875E-7BC8-3B49-50FB-06F32A55842D}"/>
              </a:ext>
            </a:extLst>
          </p:cNvPr>
          <p:cNvSpPr txBox="1"/>
          <p:nvPr/>
        </p:nvSpPr>
        <p:spPr>
          <a:xfrm>
            <a:off x="606973" y="960196"/>
            <a:ext cx="7173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After you click on the Reset Password Tab you will see a pop-up box like the one below</a:t>
            </a:r>
          </a:p>
        </p:txBody>
      </p:sp>
      <p:pic>
        <p:nvPicPr>
          <p:cNvPr id="5" name="Picture 4" descr="A close-up of a email confirmation&#10;&#10;AI-generated content may be incorrect.">
            <a:extLst>
              <a:ext uri="{FF2B5EF4-FFF2-40B4-BE49-F238E27FC236}">
                <a16:creationId xmlns:a16="http://schemas.microsoft.com/office/drawing/2014/main" id="{F402A4BE-0F4C-B830-0AA0-0F21CBA9C1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983" y="1335255"/>
            <a:ext cx="4737893" cy="175084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8E338D-DA2D-46A4-64B8-C9505F552FFF}"/>
              </a:ext>
            </a:extLst>
          </p:cNvPr>
          <p:cNvSpPr txBox="1"/>
          <p:nvPr/>
        </p:nvSpPr>
        <p:spPr>
          <a:xfrm>
            <a:off x="368353" y="2967603"/>
            <a:ext cx="8492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Check your inbox for an email with further instructions and link to assign the new password.  You have 24 hours to complete the process before the link expires. </a:t>
            </a:r>
          </a:p>
        </p:txBody>
      </p:sp>
    </p:spTree>
    <p:extLst>
      <p:ext uri="{BB962C8B-B14F-4D97-AF65-F5344CB8AC3E}">
        <p14:creationId xmlns:p14="http://schemas.microsoft.com/office/powerpoint/2010/main" val="23753652"/>
      </p:ext>
    </p:extLst>
  </p:cSld>
  <p:clrMapOvr>
    <a:masterClrMapping/>
  </p:clrMapOvr>
  <p:transition spd="med">
    <p:blind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E177D-C029-9C54-18DF-4AF6D9CAE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login page&#10;&#10;AI-generated content may be incorrect.">
            <a:extLst>
              <a:ext uri="{FF2B5EF4-FFF2-40B4-BE49-F238E27FC236}">
                <a16:creationId xmlns:a16="http://schemas.microsoft.com/office/drawing/2014/main" id="{618E304F-47EA-9EB7-824B-0FEABADC8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422" y="3429000"/>
            <a:ext cx="8014814" cy="3188369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20D54901-760E-9C2A-EBA4-A7A075A34FD6}"/>
              </a:ext>
            </a:extLst>
          </p:cNvPr>
          <p:cNvSpPr/>
          <p:nvPr/>
        </p:nvSpPr>
        <p:spPr>
          <a:xfrm>
            <a:off x="2232660" y="6477000"/>
            <a:ext cx="6911340" cy="381000"/>
          </a:xfrm>
          <a:custGeom>
            <a:avLst/>
            <a:gdLst/>
            <a:ahLst/>
            <a:cxnLst/>
            <a:rect l="l" t="t" r="r" b="b"/>
            <a:pathLst>
              <a:path w="6911340" h="381000">
                <a:moveTo>
                  <a:pt x="0" y="381000"/>
                </a:moveTo>
                <a:lnTo>
                  <a:pt x="6911340" y="381000"/>
                </a:lnTo>
                <a:lnTo>
                  <a:pt x="691134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1E34F293-1BC4-244C-793C-3A97702FEBED}"/>
              </a:ext>
            </a:extLst>
          </p:cNvPr>
          <p:cNvSpPr/>
          <p:nvPr/>
        </p:nvSpPr>
        <p:spPr>
          <a:xfrm>
            <a:off x="1828800" y="6477000"/>
            <a:ext cx="408940" cy="381000"/>
          </a:xfrm>
          <a:custGeom>
            <a:avLst/>
            <a:gdLst/>
            <a:ahLst/>
            <a:cxnLst/>
            <a:rect l="l" t="t" r="r" b="b"/>
            <a:pathLst>
              <a:path w="408939" h="381000">
                <a:moveTo>
                  <a:pt x="408431" y="0"/>
                </a:moveTo>
                <a:lnTo>
                  <a:pt x="0" y="381000"/>
                </a:lnTo>
                <a:lnTo>
                  <a:pt x="408431" y="381000"/>
                </a:lnTo>
                <a:lnTo>
                  <a:pt x="408431" y="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D491A566-FBFB-EF6D-D3A0-3D209B422C5B}"/>
              </a:ext>
            </a:extLst>
          </p:cNvPr>
          <p:cNvSpPr txBox="1">
            <a:spLocks/>
          </p:cNvSpPr>
          <p:nvPr/>
        </p:nvSpPr>
        <p:spPr>
          <a:xfrm>
            <a:off x="347027" y="275710"/>
            <a:ext cx="8449944" cy="620810"/>
          </a:xfrm>
          <a:prstGeom prst="rect">
            <a:avLst/>
          </a:prstGeom>
        </p:spPr>
        <p:txBody>
          <a:bodyPr vert="horz" wrap="square" lIns="0" tIns="218566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4445"/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CBO</a:t>
            </a:r>
            <a:r>
              <a:rPr kumimoji="0" lang="en-US" sz="2600" b="1" i="0" u="none" strike="noStrike" kern="0" cap="none" spc="-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’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</a:t>
            </a:r>
            <a:r>
              <a:rPr kumimoji="0" lang="en-US" sz="2600" b="1" i="0" u="none" strike="noStrike" kern="0" cap="none" spc="-1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2600" b="1" i="0" u="none" strike="noStrike" kern="0" cap="none" spc="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Password Reset</a:t>
            </a:r>
            <a:endParaRPr lang="en-US" sz="2600" kern="0" dirty="0">
              <a:solidFill>
                <a:sysClr val="windowText" lastClr="000000"/>
              </a:solidFill>
            </a:endParaRPr>
          </a:p>
        </p:txBody>
      </p:sp>
      <p:sp>
        <p:nvSpPr>
          <p:cNvPr id="21" name="object 6">
            <a:extLst>
              <a:ext uri="{FF2B5EF4-FFF2-40B4-BE49-F238E27FC236}">
                <a16:creationId xmlns:a16="http://schemas.microsoft.com/office/drawing/2014/main" id="{0048863D-636D-8B80-FBB4-9A3CA37702C3}"/>
              </a:ext>
            </a:extLst>
          </p:cNvPr>
          <p:cNvSpPr/>
          <p:nvPr/>
        </p:nvSpPr>
        <p:spPr>
          <a:xfrm rot="16200000">
            <a:off x="4494787" y="-4496813"/>
            <a:ext cx="154426" cy="9144000"/>
          </a:xfrm>
          <a:custGeom>
            <a:avLst/>
            <a:gdLst/>
            <a:ahLst/>
            <a:cxnLst/>
            <a:rect l="l" t="t" r="r" b="b"/>
            <a:pathLst>
              <a:path w="304800" h="5486400">
                <a:moveTo>
                  <a:pt x="0" y="5486400"/>
                </a:moveTo>
                <a:lnTo>
                  <a:pt x="304800" y="5486400"/>
                </a:lnTo>
                <a:lnTo>
                  <a:pt x="304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6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16">
            <a:extLst>
              <a:ext uri="{FF2B5EF4-FFF2-40B4-BE49-F238E27FC236}">
                <a16:creationId xmlns:a16="http://schemas.microsoft.com/office/drawing/2014/main" id="{6D628713-9622-F883-567E-7C851CFA38E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42236" y="6586743"/>
            <a:ext cx="2216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pPr marL="25400">
                <a:lnSpc>
                  <a:spcPct val="100000"/>
                </a:lnSpc>
              </a:pPr>
              <a:t>8</a:t>
            </a:fld>
            <a:endParaRPr dirty="0"/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CF217DD9-DA32-EB7D-1019-95E351E0F0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4" y="6130718"/>
            <a:ext cx="838771" cy="6925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6C23A0-98AF-9003-0CD2-59374AD37AAA}"/>
              </a:ext>
            </a:extLst>
          </p:cNvPr>
          <p:cNvSpPr txBox="1"/>
          <p:nvPr/>
        </p:nvSpPr>
        <p:spPr>
          <a:xfrm>
            <a:off x="606973" y="960196"/>
            <a:ext cx="71733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Please click on the link that was emailed, you will see the Reset Password screen, read and follow instructions to set your new password.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Enter new password following the criteria below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Confirm the new password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Click submit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Your will receive an onscreen message that your password was reset successfully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Proceed to login to Special Programs System in the link 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https://www.opt-osfns.org/osss/resources/OpenId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32711"/>
      </p:ext>
    </p:extLst>
  </p:cSld>
  <p:clrMapOvr>
    <a:masterClrMapping/>
  </p:clrMapOvr>
  <p:transition spd="med">
    <p:blind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17E24D-E22F-E1CD-8B62-DBFA2EEA0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C99541B5-14E6-6FCB-0FDB-4B8EE1EA8BCA}"/>
              </a:ext>
            </a:extLst>
          </p:cNvPr>
          <p:cNvSpPr/>
          <p:nvPr/>
        </p:nvSpPr>
        <p:spPr>
          <a:xfrm>
            <a:off x="2232660" y="6477000"/>
            <a:ext cx="6911340" cy="381000"/>
          </a:xfrm>
          <a:custGeom>
            <a:avLst/>
            <a:gdLst/>
            <a:ahLst/>
            <a:cxnLst/>
            <a:rect l="l" t="t" r="r" b="b"/>
            <a:pathLst>
              <a:path w="6911340" h="381000">
                <a:moveTo>
                  <a:pt x="0" y="381000"/>
                </a:moveTo>
                <a:lnTo>
                  <a:pt x="6911340" y="381000"/>
                </a:lnTo>
                <a:lnTo>
                  <a:pt x="691134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576D359B-89C2-CC89-DEF8-5855A22F2DC4}"/>
              </a:ext>
            </a:extLst>
          </p:cNvPr>
          <p:cNvSpPr/>
          <p:nvPr/>
        </p:nvSpPr>
        <p:spPr>
          <a:xfrm>
            <a:off x="1828800" y="6477000"/>
            <a:ext cx="408940" cy="381000"/>
          </a:xfrm>
          <a:custGeom>
            <a:avLst/>
            <a:gdLst/>
            <a:ahLst/>
            <a:cxnLst/>
            <a:rect l="l" t="t" r="r" b="b"/>
            <a:pathLst>
              <a:path w="408939" h="381000">
                <a:moveTo>
                  <a:pt x="408431" y="0"/>
                </a:moveTo>
                <a:lnTo>
                  <a:pt x="0" y="381000"/>
                </a:lnTo>
                <a:lnTo>
                  <a:pt x="408431" y="381000"/>
                </a:lnTo>
                <a:lnTo>
                  <a:pt x="408431" y="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6BD48560-CB41-C029-010A-71405D0BBA35}"/>
              </a:ext>
            </a:extLst>
          </p:cNvPr>
          <p:cNvSpPr txBox="1">
            <a:spLocks/>
          </p:cNvSpPr>
          <p:nvPr/>
        </p:nvSpPr>
        <p:spPr>
          <a:xfrm>
            <a:off x="347027" y="275710"/>
            <a:ext cx="8449944" cy="620810"/>
          </a:xfrm>
          <a:prstGeom prst="rect">
            <a:avLst/>
          </a:prstGeom>
        </p:spPr>
        <p:txBody>
          <a:bodyPr vert="horz" wrap="square" lIns="0" tIns="218566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4445"/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CBO</a:t>
            </a:r>
            <a:r>
              <a:rPr kumimoji="0" lang="en-US" sz="2600" b="1" i="0" u="none" strike="noStrike" kern="0" cap="none" spc="-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’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</a:t>
            </a:r>
            <a:r>
              <a:rPr kumimoji="0" lang="en-US" sz="2600" b="1" i="0" u="none" strike="noStrike" kern="0" cap="none" spc="-1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2600" b="1" i="0" u="none" strike="noStrike" kern="0" cap="none" spc="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Password Reset</a:t>
            </a:r>
            <a:endParaRPr lang="en-US" sz="2600" kern="0" dirty="0">
              <a:solidFill>
                <a:sysClr val="windowText" lastClr="000000"/>
              </a:solidFill>
            </a:endParaRPr>
          </a:p>
        </p:txBody>
      </p:sp>
      <p:sp>
        <p:nvSpPr>
          <p:cNvPr id="21" name="object 6">
            <a:extLst>
              <a:ext uri="{FF2B5EF4-FFF2-40B4-BE49-F238E27FC236}">
                <a16:creationId xmlns:a16="http://schemas.microsoft.com/office/drawing/2014/main" id="{92661664-CB3A-6C4D-8DD0-A91AE52215E9}"/>
              </a:ext>
            </a:extLst>
          </p:cNvPr>
          <p:cNvSpPr/>
          <p:nvPr/>
        </p:nvSpPr>
        <p:spPr>
          <a:xfrm rot="16200000">
            <a:off x="4494787" y="-4496813"/>
            <a:ext cx="154426" cy="9144000"/>
          </a:xfrm>
          <a:custGeom>
            <a:avLst/>
            <a:gdLst/>
            <a:ahLst/>
            <a:cxnLst/>
            <a:rect l="l" t="t" r="r" b="b"/>
            <a:pathLst>
              <a:path w="304800" h="5486400">
                <a:moveTo>
                  <a:pt x="0" y="5486400"/>
                </a:moveTo>
                <a:lnTo>
                  <a:pt x="304800" y="5486400"/>
                </a:lnTo>
                <a:lnTo>
                  <a:pt x="304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6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16">
            <a:extLst>
              <a:ext uri="{FF2B5EF4-FFF2-40B4-BE49-F238E27FC236}">
                <a16:creationId xmlns:a16="http://schemas.microsoft.com/office/drawing/2014/main" id="{8D8F1388-C157-7444-1705-C95E17D18196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42236" y="6586743"/>
            <a:ext cx="2216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pPr marL="25400">
                <a:lnSpc>
                  <a:spcPct val="100000"/>
                </a:lnSpc>
              </a:pPr>
              <a:t>9</a:t>
            </a:fld>
            <a:endParaRPr dirty="0"/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1DD519A8-144C-8DB4-8155-F16EBD2C7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4" y="6130718"/>
            <a:ext cx="838771" cy="6925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82ECE2-0A1D-B898-09EE-6478940D4C85}"/>
              </a:ext>
            </a:extLst>
          </p:cNvPr>
          <p:cNvSpPr txBox="1"/>
          <p:nvPr/>
        </p:nvSpPr>
        <p:spPr>
          <a:xfrm>
            <a:off x="924845" y="1816714"/>
            <a:ext cx="70077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If you may need further assistance with the Reset Password, contact</a:t>
            </a:r>
            <a:r>
              <a:rPr lang="en-US" b="1" i="0" dirty="0">
                <a:solidFill>
                  <a:srgbClr val="4352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i="0" dirty="0">
                <a:solidFill>
                  <a:schemeClr val="accent1">
                    <a:lumMod val="50000"/>
                  </a:schemeClr>
                </a:solidFill>
                <a:effectLst/>
              </a:rPr>
              <a:t>Special Programs Unit at:</a:t>
            </a:r>
          </a:p>
          <a:p>
            <a:endParaRPr lang="en-US" i="0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i="0" dirty="0">
                <a:solidFill>
                  <a:schemeClr val="accent1">
                    <a:lumMod val="50000"/>
                  </a:schemeClr>
                </a:solidFill>
                <a:effectLst/>
              </a:rPr>
              <a:t>718-707-4320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i="0" dirty="0">
                <a:solidFill>
                  <a:schemeClr val="accent1">
                    <a:lumMod val="50000"/>
                  </a:schemeClr>
                </a:solidFill>
                <a:effectLst/>
              </a:rPr>
              <a:t>Or Email Id: SF-SpecialPrograms@schools.nyc.gov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357722"/>
      </p:ext>
    </p:extLst>
  </p:cSld>
  <p:clrMapOvr>
    <a:masterClrMapping/>
  </p:clrMapOvr>
  <p:transition spd="med">
    <p:blinds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563</TotalTime>
  <Words>379</Words>
  <Application>Microsoft Office PowerPoint</Application>
  <PresentationFormat>On-screen Show (4:3)</PresentationFormat>
  <Paragraphs>47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Arial</vt:lpstr>
      <vt:lpstr>Calibri</vt:lpstr>
      <vt:lpstr>Calibri Light</vt:lpstr>
      <vt:lpstr>Wingdings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NYCDOE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 Fatima</dc:creator>
  <cp:lastModifiedBy>Fatima Marshall</cp:lastModifiedBy>
  <cp:revision>8</cp:revision>
  <dcterms:created xsi:type="dcterms:W3CDTF">2023-04-19T20:11:28Z</dcterms:created>
  <dcterms:modified xsi:type="dcterms:W3CDTF">2025-06-06T14:06:51Z</dcterms:modified>
</cp:coreProperties>
</file>